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9" r:id="rId7"/>
    <p:sldId id="265" r:id="rId8"/>
    <p:sldId id="266" r:id="rId9"/>
    <p:sldId id="272" r:id="rId10"/>
    <p:sldId id="267" r:id="rId11"/>
    <p:sldId id="271" r:id="rId12"/>
    <p:sldId id="268" r:id="rId13"/>
  </p:sldIdLst>
  <p:sldSz cx="12192000" cy="6858000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ba23bfd0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ba23bfd0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ba23bfd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6ba23bfd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ba23bfd0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ba23bfd0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ba23bfd0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ba23bfd0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ba23bfd0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ba23bfd0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4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ba23bfd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ba23bfd0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Model">
  <p:cSld name="Business Model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2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3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4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5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6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Opportunity Overview">
  <p:cSld name="Market Opportunity Overview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2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3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4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5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6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Opportunity Comparison">
  <p:cSld name="Market Opportunity Comparis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2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3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4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5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6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7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8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9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ompetition v2">
  <p:cSld name="Our Competition v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2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3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4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5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6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02AF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7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body" idx="8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C7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9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13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1" name="Google Shape;151;p14"/>
          <p:cNvCxnSpPr/>
          <p:nvPr/>
        </p:nvCxnSpPr>
        <p:spPr>
          <a:xfrm>
            <a:off x="2447369" y="3774842"/>
            <a:ext cx="4683649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4"/>
          <p:cNvCxnSpPr/>
          <p:nvPr/>
        </p:nvCxnSpPr>
        <p:spPr>
          <a:xfrm rot="10800000" flipH="1">
            <a:off x="4780689" y="2091972"/>
            <a:ext cx="4678" cy="337681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14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wth Strategy">
  <p:cSld name="Growth Strateg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body" idx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body" idx="2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3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body" idx="4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body" idx="5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6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7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tion">
  <p:cSld name="Trac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2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3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4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5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body" idx="6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7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body" idx="8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body" idx="9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body" idx="13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4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15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body" idx="16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17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18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7" name="Google Shape;187;p16"/>
          <p:cNvGrpSpPr/>
          <p:nvPr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188" name="Google Shape;188;p16"/>
            <p:cNvCxnSpPr/>
            <p:nvPr/>
          </p:nvCxnSpPr>
          <p:spPr>
            <a:xfrm>
              <a:off x="6593151" y="3873977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16"/>
            <p:cNvCxnSpPr/>
            <p:nvPr/>
          </p:nvCxnSpPr>
          <p:spPr>
            <a:xfrm>
              <a:off x="6593151" y="3356785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" name="Google Shape;190;p16"/>
            <p:cNvCxnSpPr/>
            <p:nvPr/>
          </p:nvCxnSpPr>
          <p:spPr>
            <a:xfrm>
              <a:off x="6593151" y="5940285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16"/>
            <p:cNvCxnSpPr/>
            <p:nvPr/>
          </p:nvCxnSpPr>
          <p:spPr>
            <a:xfrm>
              <a:off x="6593151" y="5417240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16"/>
            <p:cNvCxnSpPr/>
            <p:nvPr/>
          </p:nvCxnSpPr>
          <p:spPr>
            <a:xfrm>
              <a:off x="6593151" y="4908361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16"/>
            <p:cNvCxnSpPr/>
            <p:nvPr/>
          </p:nvCxnSpPr>
          <p:spPr>
            <a:xfrm>
              <a:off x="6593151" y="4393627"/>
              <a:ext cx="429652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4" name="Google Shape;194;p16"/>
          <p:cNvSpPr/>
          <p:nvPr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Year Action Plan">
  <p:cSld name="Two-Year Action Plan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205" name="Google Shape;205;p17"/>
            <p:cNvCxnSpPr/>
            <p:nvPr/>
          </p:nvCxnSpPr>
          <p:spPr>
            <a:xfrm>
              <a:off x="1504814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17"/>
            <p:cNvCxnSpPr/>
            <p:nvPr/>
          </p:nvCxnSpPr>
          <p:spPr>
            <a:xfrm>
              <a:off x="2301137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17"/>
            <p:cNvCxnSpPr/>
            <p:nvPr/>
          </p:nvCxnSpPr>
          <p:spPr>
            <a:xfrm>
              <a:off x="3083776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17"/>
            <p:cNvCxnSpPr/>
            <p:nvPr/>
          </p:nvCxnSpPr>
          <p:spPr>
            <a:xfrm>
              <a:off x="3880099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17"/>
            <p:cNvCxnSpPr/>
            <p:nvPr/>
          </p:nvCxnSpPr>
          <p:spPr>
            <a:xfrm>
              <a:off x="4655896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17"/>
            <p:cNvCxnSpPr/>
            <p:nvPr/>
          </p:nvCxnSpPr>
          <p:spPr>
            <a:xfrm>
              <a:off x="5452219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17"/>
            <p:cNvCxnSpPr/>
            <p:nvPr/>
          </p:nvCxnSpPr>
          <p:spPr>
            <a:xfrm>
              <a:off x="6234858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17"/>
            <p:cNvCxnSpPr/>
            <p:nvPr/>
          </p:nvCxnSpPr>
          <p:spPr>
            <a:xfrm>
              <a:off x="7031181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17"/>
            <p:cNvCxnSpPr/>
            <p:nvPr/>
          </p:nvCxnSpPr>
          <p:spPr>
            <a:xfrm>
              <a:off x="7813820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17"/>
            <p:cNvCxnSpPr/>
            <p:nvPr/>
          </p:nvCxnSpPr>
          <p:spPr>
            <a:xfrm>
              <a:off x="8610143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17"/>
            <p:cNvCxnSpPr/>
            <p:nvPr/>
          </p:nvCxnSpPr>
          <p:spPr>
            <a:xfrm>
              <a:off x="9399625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body" idx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2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3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4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body" idx="5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6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7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body" idx="8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body" idx="9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body" idx="13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body" idx="14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5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16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body" idx="17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body" idx="18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body" idx="19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body" idx="20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2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22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body" idx="23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24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body" idx="25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26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27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17"/>
          <p:cNvSpPr txBox="1">
            <a:spLocks noGrp="1"/>
          </p:cNvSpPr>
          <p:nvPr>
            <p:ph type="body" idx="28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29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17"/>
          <p:cNvSpPr txBox="1">
            <a:spLocks noGrp="1"/>
          </p:cNvSpPr>
          <p:nvPr>
            <p:ph type="body" idx="30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body" idx="3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body" idx="32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body" idx="33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body" idx="34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body" idx="35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9" name="Google Shape;249;p17"/>
          <p:cNvGrpSpPr/>
          <p:nvPr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250" name="Google Shape;250;p17"/>
            <p:cNvCxnSpPr/>
            <p:nvPr/>
          </p:nvCxnSpPr>
          <p:spPr>
            <a:xfrm>
              <a:off x="1504814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17"/>
            <p:cNvCxnSpPr/>
            <p:nvPr/>
          </p:nvCxnSpPr>
          <p:spPr>
            <a:xfrm>
              <a:off x="2301137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17"/>
            <p:cNvCxnSpPr/>
            <p:nvPr/>
          </p:nvCxnSpPr>
          <p:spPr>
            <a:xfrm>
              <a:off x="3083776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17"/>
            <p:cNvCxnSpPr/>
            <p:nvPr/>
          </p:nvCxnSpPr>
          <p:spPr>
            <a:xfrm>
              <a:off x="3880099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17"/>
            <p:cNvCxnSpPr/>
            <p:nvPr/>
          </p:nvCxnSpPr>
          <p:spPr>
            <a:xfrm>
              <a:off x="4655896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17"/>
            <p:cNvCxnSpPr/>
            <p:nvPr/>
          </p:nvCxnSpPr>
          <p:spPr>
            <a:xfrm>
              <a:off x="5452219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17"/>
            <p:cNvCxnSpPr/>
            <p:nvPr/>
          </p:nvCxnSpPr>
          <p:spPr>
            <a:xfrm>
              <a:off x="6234858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17"/>
            <p:cNvCxnSpPr/>
            <p:nvPr/>
          </p:nvCxnSpPr>
          <p:spPr>
            <a:xfrm>
              <a:off x="7031181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17"/>
            <p:cNvCxnSpPr/>
            <p:nvPr/>
          </p:nvCxnSpPr>
          <p:spPr>
            <a:xfrm>
              <a:off x="7813820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17"/>
            <p:cNvCxnSpPr/>
            <p:nvPr/>
          </p:nvCxnSpPr>
          <p:spPr>
            <a:xfrm>
              <a:off x="8610143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17"/>
            <p:cNvCxnSpPr/>
            <p:nvPr/>
          </p:nvCxnSpPr>
          <p:spPr>
            <a:xfrm>
              <a:off x="9399625" y="2488864"/>
              <a:ext cx="61531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1" name="Google Shape;261;p17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s">
  <p:cSld name="Financial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4-Up">
  <p:cSld name="Meet The Team 4-Up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2052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19"/>
          <p:cNvSpPr>
            <a:spLocks noGrp="1"/>
          </p:cNvSpPr>
          <p:nvPr>
            <p:ph type="pic" idx="2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19"/>
          <p:cNvSpPr>
            <a:spLocks noGrp="1"/>
          </p:cNvSpPr>
          <p:nvPr>
            <p:ph type="pic" idx="3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19"/>
          <p:cNvSpPr>
            <a:spLocks noGrp="1"/>
          </p:cNvSpPr>
          <p:nvPr>
            <p:ph type="pic" idx="4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19"/>
          <p:cNvSpPr>
            <a:spLocks noGrp="1"/>
          </p:cNvSpPr>
          <p:nvPr>
            <p:ph type="pic" idx="5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19"/>
          <p:cNvSpPr/>
          <p:nvPr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body" idx="6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7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body" idx="8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body" idx="9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body" idx="13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body" idx="14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body" idx="15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8-Up">
  <p:cSld name="Meet The Team 8-Up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2052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 txBox="1">
            <a:spLocks noGrp="1"/>
          </p:cNvSpPr>
          <p:nvPr>
            <p:ph type="title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6" name="Google Shape;296;p20"/>
          <p:cNvSpPr>
            <a:spLocks noGrp="1"/>
          </p:cNvSpPr>
          <p:nvPr>
            <p:ph type="pic" idx="2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20"/>
          <p:cNvSpPr>
            <a:spLocks noGrp="1"/>
          </p:cNvSpPr>
          <p:nvPr>
            <p:ph type="pic" idx="3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98" name="Google Shape;298;p20"/>
          <p:cNvSpPr>
            <a:spLocks noGrp="1"/>
          </p:cNvSpPr>
          <p:nvPr>
            <p:ph type="pic" idx="4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" name="Google Shape;299;p20"/>
          <p:cNvSpPr>
            <a:spLocks noGrp="1"/>
          </p:cNvSpPr>
          <p:nvPr>
            <p:ph type="pic" idx="5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" name="Google Shape;300;p20"/>
          <p:cNvSpPr/>
          <p:nvPr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body" idx="6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body" idx="7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body" idx="8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20"/>
          <p:cNvSpPr txBox="1">
            <a:spLocks noGrp="1"/>
          </p:cNvSpPr>
          <p:nvPr>
            <p:ph type="body" idx="9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body" idx="13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body" idx="14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body" idx="15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0"/>
          <p:cNvSpPr>
            <a:spLocks noGrp="1"/>
          </p:cNvSpPr>
          <p:nvPr>
            <p:ph type="pic" idx="16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310" name="Google Shape;310;p20"/>
          <p:cNvSpPr>
            <a:spLocks noGrp="1"/>
          </p:cNvSpPr>
          <p:nvPr>
            <p:ph type="pic" idx="17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20"/>
          <p:cNvSpPr>
            <a:spLocks noGrp="1"/>
          </p:cNvSpPr>
          <p:nvPr>
            <p:ph type="pic" idx="18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312" name="Google Shape;312;p20"/>
          <p:cNvSpPr>
            <a:spLocks noGrp="1"/>
          </p:cNvSpPr>
          <p:nvPr>
            <p:ph type="pic" idx="19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313" name="Google Shape;313;p20"/>
          <p:cNvSpPr txBox="1">
            <a:spLocks noGrp="1"/>
          </p:cNvSpPr>
          <p:nvPr>
            <p:ph type="body" idx="20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body" idx="2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body" idx="22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body" idx="23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body" idx="24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25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body" idx="26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27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body" idx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body" idx="2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C7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body" idx="3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2AF9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body" idx="4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5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body" idx="6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7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C7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body" idx="8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body" idx="9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2AF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body" idx="13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21"/>
          <p:cNvSpPr txBox="1">
            <a:spLocks noGrp="1"/>
          </p:cNvSpPr>
          <p:nvPr>
            <p:ph type="body" idx="14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1"/>
          <p:cNvSpPr txBox="1">
            <a:spLocks noGrp="1"/>
          </p:cNvSpPr>
          <p:nvPr>
            <p:ph type="body" idx="15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1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ompetition">
  <p:cSld name="Our Competi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3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4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>
            <a:spLocks noGrp="1"/>
          </p:cNvSpPr>
          <p:nvPr>
            <p:ph type="pic" idx="2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5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6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7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8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">
  <p:cSld name="Solu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5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6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7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8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>
            <a:spLocks noGrp="1"/>
          </p:cNvSpPr>
          <p:nvPr>
            <p:ph type="pic" idx="9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8"/>
          <p:cNvSpPr>
            <a:spLocks noGrp="1"/>
          </p:cNvSpPr>
          <p:nvPr>
            <p:ph type="pic" idx="13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8"/>
          <p:cNvSpPr>
            <a:spLocks noGrp="1"/>
          </p:cNvSpPr>
          <p:nvPr>
            <p:ph type="pic" idx="14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/>
          <p:cNvSpPr>
            <a:spLocks noGrp="1"/>
          </p:cNvSpPr>
          <p:nvPr>
            <p:ph type="pic" idx="15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verview">
  <p:cSld name="Product Overview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3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4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5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6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7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8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>
            <a:spLocks noGrp="1"/>
          </p:cNvSpPr>
          <p:nvPr>
            <p:ph type="pic" idx="9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>
            <a:spLocks noGrp="1"/>
          </p:cNvSpPr>
          <p:nvPr>
            <p:ph type="pic" idx="13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14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15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Benefits">
  <p:cSld name="Product Benefi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>
            <a:spLocks noGrp="1"/>
          </p:cNvSpPr>
          <p:nvPr>
            <p:ph type="body" idx="1"/>
          </p:nvPr>
        </p:nvSpPr>
        <p:spPr>
          <a:xfrm>
            <a:off x="246884" y="3490452"/>
            <a:ext cx="4989628" cy="8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/>
              <a:t>System for Environment Navigation using Snapshots and Exploration </a:t>
            </a:r>
            <a:endParaRPr sz="2400" dirty="0"/>
          </a:p>
        </p:txBody>
      </p:sp>
      <p:pic>
        <p:nvPicPr>
          <p:cNvPr id="367" name="Google Shape;367;p24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247" y="212659"/>
            <a:ext cx="4654903" cy="346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restige Institute of Engineering ...">
            <a:extLst>
              <a:ext uri="{FF2B5EF4-FFF2-40B4-BE49-F238E27FC236}">
                <a16:creationId xmlns:a16="http://schemas.microsoft.com/office/drawing/2014/main" id="{B5FFADC1-E7F3-ACFB-ADDA-968791041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870" t="183319" r="269599" b="-156153"/>
          <a:stretch/>
        </p:blipFill>
        <p:spPr bwMode="auto">
          <a:xfrm>
            <a:off x="5029200" y="2841523"/>
            <a:ext cx="2133600" cy="12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tige Institute of Engineering ...">
            <a:extLst>
              <a:ext uri="{FF2B5EF4-FFF2-40B4-BE49-F238E27FC236}">
                <a16:creationId xmlns:a16="http://schemas.microsoft.com/office/drawing/2014/main" id="{AB7FC17F-EECF-8F75-F9D1-2EE8EAE98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>
            <a:off x="1918827" y="1754706"/>
            <a:ext cx="7323900" cy="74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FUTURE SCOPE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37" name="Google Shape;437;p35"/>
          <p:cNvSpPr txBox="1">
            <a:spLocks noGrp="1"/>
          </p:cNvSpPr>
          <p:nvPr>
            <p:ph type="body" idx="4"/>
          </p:nvPr>
        </p:nvSpPr>
        <p:spPr>
          <a:xfrm>
            <a:off x="265471" y="2498406"/>
            <a:ext cx="10388894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n-lt"/>
              </a:rPr>
              <a:t>Enhancing speed and precision through advanced algorithms.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n-lt"/>
              </a:rPr>
              <a:t>Integrating sensors for dynamic functionality.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n-lt"/>
              </a:rPr>
              <a:t>Developing specialized models for targeted tasks.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n-lt"/>
              </a:rPr>
              <a:t>Utilizing NVIDIA Jetson for high-performance computing.</a:t>
            </a:r>
          </a:p>
        </p:txBody>
      </p:sp>
      <p:pic>
        <p:nvPicPr>
          <p:cNvPr id="2" name="Picture 4" descr="Prestige Institute of Engineering ...">
            <a:extLst>
              <a:ext uri="{FF2B5EF4-FFF2-40B4-BE49-F238E27FC236}">
                <a16:creationId xmlns:a16="http://schemas.microsoft.com/office/drawing/2014/main" id="{94B16834-410F-8AE8-DA9D-7AE3DB281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BC84-7F1A-EAED-0E5A-8C30A218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1934" y="1504646"/>
            <a:ext cx="7777934" cy="1012412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</a:rPr>
              <a:t>References:</a:t>
            </a:r>
            <a:endParaRPr lang="en-IN" sz="3200" dirty="0">
              <a:solidFill>
                <a:schemeClr val="accent6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EEB8C-3EFF-4F8E-128A-E41766E893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6341" y="2159909"/>
            <a:ext cx="10653805" cy="4699819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+mj-lt"/>
              </a:rPr>
              <a:t>Specht, Donald F. "A general regression neural network." IEEE transactions on neural </a:t>
            </a:r>
          </a:p>
          <a:p>
            <a:pPr marL="228600" indent="0"/>
            <a:r>
              <a:rPr lang="en-IN" sz="1600" b="1" dirty="0">
                <a:latin typeface="+mj-lt"/>
              </a:rPr>
              <a:t>	networks 2, no. 6 (1991): 568-576. 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+mj-lt"/>
              </a:rPr>
              <a:t>Simard, Patrice Y., David Steinkraus, and John C. Platt. "Best practices for convolutional </a:t>
            </a:r>
          </a:p>
          <a:p>
            <a:pPr marL="228600" indent="0"/>
            <a:r>
              <a:rPr lang="en-IN" sz="1600" b="1" dirty="0">
                <a:latin typeface="+mj-lt"/>
              </a:rPr>
              <a:t>	neural networks applied to visual document analysis." In </a:t>
            </a:r>
            <a:r>
              <a:rPr lang="en-IN" sz="1600" b="1" dirty="0" err="1">
                <a:latin typeface="+mj-lt"/>
              </a:rPr>
              <a:t>Icdar</a:t>
            </a:r>
            <a:r>
              <a:rPr lang="en-IN" sz="1600" b="1" dirty="0">
                <a:latin typeface="+mj-lt"/>
              </a:rPr>
              <a:t>, vol. 3, no. 2003. 2003. 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+mj-lt"/>
              </a:rPr>
              <a:t>Duy Thanh Nguyen, Tuan Nghia Nguyen, Hyun Kim and Hyuk-Jae Lee “IEEE </a:t>
            </a:r>
          </a:p>
          <a:p>
            <a:pPr marL="228600" indent="0"/>
            <a:r>
              <a:rPr lang="en-IN" sz="1600" b="1" dirty="0">
                <a:latin typeface="+mj-lt"/>
              </a:rPr>
              <a:t>	TRANSACTION ON VERY LARGE-SCALE INTEGRATION (VLSI) SYSTEMS-A High </a:t>
            </a:r>
          </a:p>
          <a:p>
            <a:pPr marL="228600" indent="0"/>
            <a:r>
              <a:rPr lang="en-IN" sz="1600" b="1" dirty="0">
                <a:latin typeface="+mj-lt"/>
              </a:rPr>
              <a:t>	Throughput and </a:t>
            </a:r>
            <a:r>
              <a:rPr lang="en-IN" sz="1600" b="1" dirty="0" err="1">
                <a:latin typeface="+mj-lt"/>
              </a:rPr>
              <a:t>PowerEfficient</a:t>
            </a:r>
            <a:r>
              <a:rPr lang="en-IN" sz="1600" b="1" dirty="0">
                <a:latin typeface="+mj-lt"/>
              </a:rPr>
              <a:t> FPGA Implementation of YOLO CNN of Object Detection.” </a:t>
            </a:r>
          </a:p>
          <a:p>
            <a:pPr marL="5143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+mj-lt"/>
              </a:rPr>
              <a:t>Martin Simony, Stefan </a:t>
            </a:r>
            <a:r>
              <a:rPr lang="en-IN" sz="1600" b="1" dirty="0" err="1">
                <a:latin typeface="+mj-lt"/>
              </a:rPr>
              <a:t>Milzy</a:t>
            </a:r>
            <a:r>
              <a:rPr lang="en-IN" sz="1600" b="1" dirty="0">
                <a:latin typeface="+mj-lt"/>
              </a:rPr>
              <a:t>, Karl </a:t>
            </a:r>
            <a:r>
              <a:rPr lang="en-IN" sz="1600" b="1" dirty="0" err="1">
                <a:latin typeface="+mj-lt"/>
              </a:rPr>
              <a:t>Amendy</a:t>
            </a:r>
            <a:r>
              <a:rPr lang="en-IN" sz="1600" b="1" dirty="0">
                <a:latin typeface="+mj-lt"/>
              </a:rPr>
              <a:t>, Horst-Micheal Gross “</a:t>
            </a:r>
            <a:r>
              <a:rPr lang="en-IN" sz="1600" b="1" dirty="0" err="1">
                <a:latin typeface="+mj-lt"/>
              </a:rPr>
              <a:t>Complex-YOLO:An</a:t>
            </a:r>
            <a:r>
              <a:rPr lang="en-IN" sz="1600" b="1" dirty="0">
                <a:latin typeface="+mj-lt"/>
              </a:rPr>
              <a:t> </a:t>
            </a:r>
          </a:p>
          <a:p>
            <a:pPr marL="228600" indent="0"/>
            <a:r>
              <a:rPr lang="en-IN" sz="1600" b="1" dirty="0">
                <a:latin typeface="+mj-lt"/>
              </a:rPr>
              <a:t>	Euler-Region-Proposal for Real-time 3D Object Detection on Point Clouds” </a:t>
            </a:r>
          </a:p>
        </p:txBody>
      </p:sp>
      <p:pic>
        <p:nvPicPr>
          <p:cNvPr id="7" name="Picture 4" descr="Prestige Institute of Engineering ...">
            <a:extLst>
              <a:ext uri="{FF2B5EF4-FFF2-40B4-BE49-F238E27FC236}">
                <a16:creationId xmlns:a16="http://schemas.microsoft.com/office/drawing/2014/main" id="{4A6402D7-A4B5-3350-7D78-295BBA941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1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/>
        </p:nvSpPr>
        <p:spPr>
          <a:xfrm>
            <a:off x="219200" y="1784950"/>
            <a:ext cx="57024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</a:t>
            </a:r>
            <a:r>
              <a:rPr lang="en-US" sz="48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9200" y="2990600"/>
            <a:ext cx="65166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Mohammad Bilal Khan		               Branch : CSE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Ruchita</a:t>
            </a:r>
            <a:r>
              <a:rPr lang="en-US" sz="2000" dirty="0">
                <a:solidFill>
                  <a:schemeClr val="lt1"/>
                </a:solidFill>
              </a:rPr>
              <a:t> Rani		                            Branch : CSE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Chandra Shekhar Kushwaha              	  Branch : AIDS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Avni Verma 			               Branch : AIDS</a:t>
            </a:r>
            <a:endParaRPr dirty="0"/>
          </a:p>
        </p:txBody>
      </p:sp>
      <p:sp>
        <p:nvSpPr>
          <p:cNvPr id="444" name="Google Shape;444;p36"/>
          <p:cNvSpPr txBox="1"/>
          <p:nvPr/>
        </p:nvSpPr>
        <p:spPr>
          <a:xfrm>
            <a:off x="7844425" y="1784950"/>
            <a:ext cx="3000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MENTOR</a:t>
            </a:r>
            <a:r>
              <a:rPr lang="en-US" sz="48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7954025" y="2990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Dr. Naveen R Shahi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>
            <a:spLocks noGrp="1"/>
          </p:cNvSpPr>
          <p:nvPr>
            <p:ph type="title"/>
          </p:nvPr>
        </p:nvSpPr>
        <p:spPr>
          <a:xfrm>
            <a:off x="5596890" y="359776"/>
            <a:ext cx="4080510" cy="7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</a:pPr>
            <a:r>
              <a:rPr lang="en-US" sz="3600"/>
              <a:t>OBJECTIVE</a:t>
            </a:r>
            <a:endParaRPr sz="3600"/>
          </a:p>
        </p:txBody>
      </p:sp>
      <p:sp>
        <p:nvSpPr>
          <p:cNvPr id="373" name="Google Shape;373;p25"/>
          <p:cNvSpPr txBox="1"/>
          <p:nvPr/>
        </p:nvSpPr>
        <p:spPr>
          <a:xfrm>
            <a:off x="5029200" y="1402025"/>
            <a:ext cx="6077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 need for visually impaired people to navigate their life more easily.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for information regarding objects around them with which they can interact.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for a fast and efficient object detection/recognition for the purpose.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4" descr="Prestige Institute of Engineering ...">
            <a:extLst>
              <a:ext uri="{FF2B5EF4-FFF2-40B4-BE49-F238E27FC236}">
                <a16:creationId xmlns:a16="http://schemas.microsoft.com/office/drawing/2014/main" id="{A6F22C97-68B7-D2A6-CB64-A6D9DAD43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4272267" y="359493"/>
            <a:ext cx="3159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accent6"/>
                </a:solidFill>
                <a:highlight>
                  <a:schemeClr val="dk1"/>
                </a:highlight>
              </a:rPr>
              <a:t>SOLUTION </a:t>
            </a:r>
            <a:endParaRPr sz="3600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79" name="Google Shape;379;p26"/>
          <p:cNvSpPr txBox="1">
            <a:spLocks noGrp="1"/>
          </p:cNvSpPr>
          <p:nvPr>
            <p:ph type="body" idx="2"/>
          </p:nvPr>
        </p:nvSpPr>
        <p:spPr>
          <a:xfrm>
            <a:off x="466822" y="1862228"/>
            <a:ext cx="11258400" cy="3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1" dirty="0"/>
              <a:t>Use YOLO library and CNNs for fast and accurate object detection and recognition.</a:t>
            </a:r>
            <a:endParaRPr sz="2000" b="1" dirty="0"/>
          </a:p>
          <a:p>
            <a:pPr marL="28575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1" dirty="0"/>
              <a:t>Integrate with wearable devices to capture surroundings and provide audio feedback.</a:t>
            </a:r>
            <a:endParaRPr sz="2000" b="1" dirty="0"/>
          </a:p>
          <a:p>
            <a:pPr marL="28575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1" dirty="0"/>
              <a:t>Create a user-friendly interface with voice commands and tactile inputs.</a:t>
            </a:r>
            <a:endParaRPr sz="2000" b="1" dirty="0"/>
          </a:p>
          <a:p>
            <a:pPr marL="28575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1" dirty="0"/>
              <a:t>Provide real-time alerts for obstacles and hazards.</a:t>
            </a:r>
            <a:endParaRPr sz="2000" b="1" dirty="0"/>
          </a:p>
          <a:p>
            <a:pPr marL="28575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1" dirty="0"/>
              <a:t>Implement continuous learning for improved object recognition over time.</a:t>
            </a:r>
            <a:endParaRPr sz="2000" b="1" dirty="0"/>
          </a:p>
        </p:txBody>
      </p:sp>
      <p:pic>
        <p:nvPicPr>
          <p:cNvPr id="2" name="Picture 4" descr="Prestige Institute of Engineering ...">
            <a:extLst>
              <a:ext uri="{FF2B5EF4-FFF2-40B4-BE49-F238E27FC236}">
                <a16:creationId xmlns:a16="http://schemas.microsoft.com/office/drawing/2014/main" id="{85CB2538-BCFA-B64A-7F77-802F999DE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>
            <a:spLocks noGrp="1"/>
          </p:cNvSpPr>
          <p:nvPr>
            <p:ph type="body" idx="1"/>
          </p:nvPr>
        </p:nvSpPr>
        <p:spPr>
          <a:xfrm>
            <a:off x="63855" y="1017854"/>
            <a:ext cx="41724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3600" dirty="0">
                <a:highlight>
                  <a:schemeClr val="dk1"/>
                </a:highlight>
              </a:rPr>
              <a:t>USE CASES </a:t>
            </a:r>
            <a:endParaRPr sz="3600" dirty="0">
              <a:highlight>
                <a:schemeClr val="dk1"/>
              </a:highlight>
            </a:endParaRPr>
          </a:p>
        </p:txBody>
      </p:sp>
      <p:sp>
        <p:nvSpPr>
          <p:cNvPr id="385" name="Google Shape;385;p27"/>
          <p:cNvSpPr txBox="1">
            <a:spLocks noGrp="1"/>
          </p:cNvSpPr>
          <p:nvPr>
            <p:ph type="body" idx="2"/>
          </p:nvPr>
        </p:nvSpPr>
        <p:spPr>
          <a:xfrm>
            <a:off x="230909" y="1852371"/>
            <a:ext cx="6724200" cy="4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None/>
            </a:pPr>
            <a:r>
              <a:rPr lang="en-US" sz="1800"/>
              <a:t>Outdoor Navigation: Navigate streets and parks with real-time obstacle alerts.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None/>
            </a:pPr>
            <a:r>
              <a:rPr lang="en-US" sz="1800"/>
              <a:t>Indoor Wayfinding: Identify elevators and entrances for seamless indoor navigation.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None/>
            </a:pPr>
            <a:r>
              <a:rPr lang="en-US" sz="1800"/>
              <a:t>Grocery Shopping: Locate items on shelves independently while shopping.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None/>
            </a:pPr>
            <a:r>
              <a:rPr lang="en-US" sz="1800"/>
              <a:t>Public Transportation: Access bus numbers and train platforms for easy commuting.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None/>
            </a:pPr>
            <a:r>
              <a:rPr lang="en-US" sz="1800"/>
              <a:t>Social Interactions: Recognize faces and expressions for improved social interactions.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</a:pPr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body" idx="3"/>
          </p:nvPr>
        </p:nvSpPr>
        <p:spPr>
          <a:xfrm>
            <a:off x="7492207" y="4078868"/>
            <a:ext cx="4172533" cy="2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r>
              <a:rPr lang="en-US" sz="2000"/>
              <a:t>TECHNOLOGY STACK  </a:t>
            </a:r>
            <a:endParaRPr sz="2000"/>
          </a:p>
        </p:txBody>
      </p:sp>
      <p:sp>
        <p:nvSpPr>
          <p:cNvPr id="387" name="Google Shape;387;p27"/>
          <p:cNvSpPr txBox="1">
            <a:spLocks noGrp="1"/>
          </p:cNvSpPr>
          <p:nvPr>
            <p:ph type="body" idx="4"/>
          </p:nvPr>
        </p:nvSpPr>
        <p:spPr>
          <a:xfrm>
            <a:off x="7492208" y="4438703"/>
            <a:ext cx="4172533" cy="232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Python 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YOLO (You only look Once)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Open CV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Convolution neural network (CNN)</a:t>
            </a:r>
            <a:endParaRPr sz="1600"/>
          </a:p>
        </p:txBody>
      </p:sp>
      <p:pic>
        <p:nvPicPr>
          <p:cNvPr id="388" name="Google Shape;388;p27" descr="Python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0648" y="443894"/>
            <a:ext cx="1297757" cy="14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 descr="Yolo Framework | Object Detection Using Yo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1148" y="1852385"/>
            <a:ext cx="1556196" cy="82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6543" y="2346679"/>
            <a:ext cx="1154645" cy="142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2434050" y="299885"/>
            <a:ext cx="7323900" cy="7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3600" dirty="0">
                <a:solidFill>
                  <a:schemeClr val="accent6"/>
                </a:solidFill>
                <a:highlight>
                  <a:srgbClr val="000000"/>
                </a:highlight>
              </a:rPr>
              <a:t>FLOWCHART</a:t>
            </a:r>
            <a:endParaRPr sz="3600" dirty="0">
              <a:highlight>
                <a:srgbClr val="000000"/>
              </a:highlight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707" y="914399"/>
            <a:ext cx="9178450" cy="544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F414-62B8-661F-9988-10436F6D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1934" y="1445652"/>
            <a:ext cx="7323836" cy="743753"/>
          </a:xfrm>
        </p:spPr>
        <p:txBody>
          <a:bodyPr/>
          <a:lstStyle/>
          <a:p>
            <a:r>
              <a:rPr lang="en-US" sz="3200" dirty="0">
                <a:solidFill>
                  <a:schemeClr val="accent6"/>
                </a:solidFill>
              </a:rPr>
              <a:t>Challenges:</a:t>
            </a:r>
            <a:endParaRPr lang="en-IN" sz="3200" dirty="0">
              <a:solidFill>
                <a:schemeClr val="accent6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6172C-B56B-CD08-DCFF-2616A0B3E9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8491" y="2189405"/>
            <a:ext cx="11332232" cy="358213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n-lt"/>
              </a:rPr>
              <a:t>Performance Trade-offs: Balancing speed and accuracy with YOLO and CNNs for object detection can be challenging.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n-lt"/>
              </a:rPr>
              <a:t>Hardware Limitations: Integrating with wearable devices may face constraints in processing power and battery life.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n-lt"/>
              </a:rPr>
              <a:t>User Interface Complexity: Designing an intuitive interface with voice and tactile inputs requires careful consideration and testing.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+mn-lt"/>
              </a:rPr>
              <a:t>Real-Time Responsiveness: Ensuring timely alerts for obstacles may be hindered by latency and processing constraints</a:t>
            </a:r>
          </a:p>
          <a:p>
            <a:endParaRPr lang="en-IN" dirty="0"/>
          </a:p>
        </p:txBody>
      </p:sp>
      <p:pic>
        <p:nvPicPr>
          <p:cNvPr id="7" name="Picture 4" descr="Prestige Institute of Engineering ...">
            <a:extLst>
              <a:ext uri="{FF2B5EF4-FFF2-40B4-BE49-F238E27FC236}">
                <a16:creationId xmlns:a16="http://schemas.microsoft.com/office/drawing/2014/main" id="{166C3306-3638-8F89-F727-88A2213C4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5" b="14168"/>
          <a:stretch/>
        </p:blipFill>
        <p:spPr bwMode="auto">
          <a:xfrm>
            <a:off x="10338620" y="85545"/>
            <a:ext cx="1627238" cy="10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1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/>
        </p:nvSpPr>
        <p:spPr>
          <a:xfrm>
            <a:off x="1323775" y="658367"/>
            <a:ext cx="94602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6"/>
                </a:solidFill>
                <a:highlight>
                  <a:schemeClr val="dk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SNAPSHOTS</a:t>
            </a:r>
            <a:endParaRPr dirty="0"/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75" y="1514168"/>
            <a:ext cx="9049257" cy="503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4550" cy="33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950" y="3017725"/>
            <a:ext cx="5840250" cy="328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5863292-1080-9B23-18A9-D3C9D43C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98322"/>
            <a:ext cx="6243485" cy="3511961"/>
          </a:xfrm>
          <a:prstGeom prst="rect">
            <a:avLst/>
          </a:prstGeom>
        </p:spPr>
      </p:pic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BC76B973-9F10-31AE-6A53-06CD5CC6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73" y="117986"/>
            <a:ext cx="2910349" cy="6197966"/>
          </a:xfrm>
          <a:prstGeom prst="rect">
            <a:avLst/>
          </a:prstGeom>
        </p:spPr>
      </p:pic>
      <p:pic>
        <p:nvPicPr>
          <p:cNvPr id="7" name="Picture 6" descr="A map with location pins&#10;&#10;Description automatically generated">
            <a:extLst>
              <a:ext uri="{FF2B5EF4-FFF2-40B4-BE49-F238E27FC236}">
                <a16:creationId xmlns:a16="http://schemas.microsoft.com/office/drawing/2014/main" id="{CD41001E-2F5F-A996-675C-3FFCFC58A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37"/>
          <a:stretch/>
        </p:blipFill>
        <p:spPr>
          <a:xfrm>
            <a:off x="2271868" y="3808155"/>
            <a:ext cx="2910349" cy="27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000000"/>
      </a:dk1>
      <a:lt1>
        <a:srgbClr val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467</Words>
  <Application>Microsoft Office PowerPoint</Application>
  <PresentationFormat>Widescreen</PresentationFormat>
  <Paragraphs>55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Century Gothic</vt:lpstr>
      <vt:lpstr>Arial</vt:lpstr>
      <vt:lpstr>Wingdings</vt:lpstr>
      <vt:lpstr>Courier New</vt:lpstr>
      <vt:lpstr>Office Theme</vt:lpstr>
      <vt:lpstr>PowerPoint Presentation</vt:lpstr>
      <vt:lpstr>OBJECTIVE</vt:lpstr>
      <vt:lpstr>SOLUTION </vt:lpstr>
      <vt:lpstr>PowerPoint Presentation</vt:lpstr>
      <vt:lpstr>FLOWCHART</vt:lpstr>
      <vt:lpstr>Challenges:</vt:lpstr>
      <vt:lpstr>PowerPoint Presentation</vt:lpstr>
      <vt:lpstr>PowerPoint Presentation</vt:lpstr>
      <vt:lpstr>PowerPoint Presentation</vt:lpstr>
      <vt:lpstr>FUTURE SCOPE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 Shekhar</dc:creator>
  <cp:lastModifiedBy>Chandra Shekhar Kushwaha</cp:lastModifiedBy>
  <cp:revision>3</cp:revision>
  <dcterms:modified xsi:type="dcterms:W3CDTF">2024-05-03T13:09:19Z</dcterms:modified>
</cp:coreProperties>
</file>